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" name="Google Shape;34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7" name="Google Shape;47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CFCEF"/>
            </a:gs>
            <a:gs pos="40000">
              <a:srgbClr val="FDFAE8"/>
            </a:gs>
            <a:gs pos="100000">
              <a:srgbClr val="767467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0"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0"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0"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0"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0"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0"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0"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1" i="0" lang="hr-HR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OSOBNE ZAMJENICE</a:t>
            </a:r>
            <a:br>
              <a:rPr b="1" i="0" lang="hr-HR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hr-HR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(PRONOMINA PERSONALIA)</a:t>
            </a:r>
            <a:endParaRPr b="1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</a:pPr>
            <a:r>
              <a:rPr b="1" i="0" lang="hr-HR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POVRATNA ZAMJENICA</a:t>
            </a:r>
            <a:endParaRPr/>
          </a:p>
          <a:p>
            <a: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</a:pPr>
            <a:r>
              <a:rPr b="1" i="0" lang="hr-HR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(PRONOMEN PERSONALE REFLEXIVUM)</a:t>
            </a:r>
            <a:endParaRPr b="1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457200" y="274638"/>
            <a:ext cx="8229600" cy="9221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1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Osobne zamjenice – </a:t>
            </a:r>
            <a:br>
              <a:rPr b="1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Pronomina personalia</a:t>
            </a:r>
            <a:endParaRPr b="1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395536" y="1403484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r-H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	ego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4427984" y="1403484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	tu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395536" y="1789912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	mei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382065" y="2597283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	me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386020" y="2193436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	mihi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372193" y="5312811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	nos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4427984" y="1772816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	tui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382065" y="2966615"/>
            <a:ext cx="2376264" cy="369332"/>
          </a:xfrm>
          <a:prstGeom prst="rect">
            <a:avLst/>
          </a:prstGeom>
          <a:noFill/>
          <a:ln cap="flat" cmpd="sng" w="254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	me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4427984" y="2519889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	te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4427984" y="2142148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	tibi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4427984" y="2889221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	te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372193" y="4924086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	nobis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372193" y="4184294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	nos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372193" y="4549770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        nostri/nostrum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372193" y="5682143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	nobis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4373322" y="5271004"/>
            <a:ext cx="2380718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	vos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4373322" y="4901672"/>
            <a:ext cx="2380718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	vobis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4373322" y="4169351"/>
            <a:ext cx="2380718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	vos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4373322" y="4532340"/>
            <a:ext cx="2380718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          vestri/vestrum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4373322" y="5614406"/>
            <a:ext cx="2380718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	vobis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372193" y="3332580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(AB	mecum)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4427984" y="3258553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(AB 	tecum)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372193" y="6064134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(ab	nobiscum)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4"/>
          <p:cNvSpPr txBox="1"/>
          <p:nvPr/>
        </p:nvSpPr>
        <p:spPr>
          <a:xfrm>
            <a:off x="4362025" y="5965727"/>
            <a:ext cx="2392015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(ab	vobiscum)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1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Povratna zamjenica – </a:t>
            </a:r>
            <a:br>
              <a:rPr b="1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Pronomen personale reflexivum</a:t>
            </a:r>
            <a:endParaRPr b="1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3491880" y="1605246"/>
            <a:ext cx="2376264" cy="369333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	-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5"/>
          <p:cNvSpPr txBox="1"/>
          <p:nvPr/>
        </p:nvSpPr>
        <p:spPr>
          <a:xfrm>
            <a:off x="3491880" y="1991674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	sui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3491880" y="2714845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	se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3491880" y="2345513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	sibi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3491880" y="3066009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	se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3491880" y="3435341"/>
            <a:ext cx="2376264" cy="369332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(AB	secum)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755576" y="4005064"/>
            <a:ext cx="748883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</a:t>
            </a:r>
            <a:r>
              <a:rPr lang="hr-H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specto. – Gledam se.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hr-H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spectas. – Gledaš se.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</a:t>
            </a:r>
            <a:r>
              <a:rPr lang="hr-H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spectat. – Gleda se.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</a:t>
            </a:r>
            <a:r>
              <a:rPr lang="hr-H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spectant. – Gledaju se.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5"/>
          <p:cNvSpPr txBox="1"/>
          <p:nvPr/>
        </p:nvSpPr>
        <p:spPr>
          <a:xfrm>
            <a:off x="899592" y="5805264"/>
            <a:ext cx="777686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Povratna zamjenica koristi se u latinskom jeziku samo u 3.licu singulara i plurala.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 txBox="1"/>
          <p:nvPr/>
        </p:nvSpPr>
        <p:spPr>
          <a:xfrm>
            <a:off x="251520" y="548680"/>
            <a:ext cx="7920880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Ubi tu Gaius, ego Gaia.</a:t>
            </a:r>
            <a:br>
              <a:rPr lang="hr-H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hr-H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Hodie mihi, cras tibi.</a:t>
            </a:r>
            <a:br>
              <a:rPr lang="hr-H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hr-H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Spartace, memoria tui aeterna est.</a:t>
            </a:r>
            <a:br>
              <a:rPr lang="hr-H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6"/>
          <p:cNvSpPr txBox="1"/>
          <p:nvPr/>
        </p:nvSpPr>
        <p:spPr>
          <a:xfrm>
            <a:off x="683568" y="2609413"/>
            <a:ext cx="8073102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ubi </a:t>
            </a:r>
            <a:r>
              <a:rPr b="1" i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gdje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Gaius, -i, m. -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Gaj, rimsko muško osobno ime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Gaia, -ae, f. -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Gaja, rimsko žensko osobno ime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hodie -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cras </a:t>
            </a:r>
            <a:r>
              <a:rPr b="1" i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sutra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amor, -oris, m -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ljubav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libertas, -atis, f. -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sloboda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memoria, -ae, f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pamćenje, sjećanje, uspomena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aeternus, 3 -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vječan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 txBox="1"/>
          <p:nvPr>
            <p:ph type="title"/>
          </p:nvPr>
        </p:nvSpPr>
        <p:spPr>
          <a:xfrm>
            <a:off x="971600" y="692696"/>
            <a:ext cx="7344816" cy="28711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Communis labor me et te et nos omnes delectat.</a:t>
            </a:r>
            <a:br>
              <a:rPr b="0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Homines sibi libenter ignoscunt.</a:t>
            </a:r>
            <a:br>
              <a:rPr b="0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Vir doctus in se divitias habet.</a:t>
            </a:r>
            <a:br>
              <a:rPr b="0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827584" y="3284984"/>
            <a:ext cx="7128792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communis, -e -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zajednički, opći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labor, -oris, m.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rad, napor, trud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omnis, -e -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sav; svaki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delecto, 1. -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veseliti, zabavljati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homo, -minis, m. -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čovjek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libenter </a:t>
            </a:r>
            <a:r>
              <a:rPr b="1" i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rado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ignosco, 3. novi, notum –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opraštati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vir, viri, m. -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čovjek, muž; junak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doctus, 3 -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učen, obrazovan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divitiae, -arum, f. 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bogatstvo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1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POSVOJNE ZAMJENICE </a:t>
            </a:r>
            <a:br>
              <a:rPr b="1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hr-HR" sz="395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PRONOMINA POSSESSIVA</a:t>
            </a:r>
            <a:endParaRPr b="1" i="0" sz="3959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 txBox="1"/>
          <p:nvPr>
            <p:ph idx="1" type="body"/>
          </p:nvPr>
        </p:nvSpPr>
        <p:spPr>
          <a:xfrm>
            <a:off x="457200" y="1600201"/>
            <a:ext cx="8229600" cy="2548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meus, mea, meum ➔ V (masc.) </a:t>
            </a:r>
            <a:r>
              <a:rPr b="0" i="0" lang="hr-HR" sz="3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mi</a:t>
            </a:r>
            <a:endParaRPr b="0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tuus, tua, tuum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noster, nostra, nostrum</a:t>
            </a:r>
            <a:endParaRPr/>
          </a:p>
          <a:p>
            <a:pPr indent="-3429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vester, vestra, vestrum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8"/>
          <p:cNvSpPr txBox="1"/>
          <p:nvPr/>
        </p:nvSpPr>
        <p:spPr>
          <a:xfrm>
            <a:off x="482111" y="3892693"/>
            <a:ext cx="7344816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Latinski jezik nema posebni oblik posvojne zamjenice za 3.lica.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 3. l. sg. koristi se </a:t>
            </a:r>
            <a:r>
              <a:rPr b="1"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pokazne zamjenice </a:t>
            </a:r>
            <a:r>
              <a:rPr i="1"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is, ea, id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EIUS</a:t>
            </a:r>
            <a:r>
              <a:rPr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njegov, njezin ➔ NE DEKLINIRA 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(eius pater – njegov/njezin otac; eius patrem – njegovog/njezinog oca)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 3.l.pl koristi se</a:t>
            </a:r>
            <a:r>
              <a:rPr b="1"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 </a:t>
            </a:r>
            <a:r>
              <a:rPr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pokazne zamjenice </a:t>
            </a:r>
            <a:r>
              <a:rPr i="1"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is, ea, id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EORUM</a:t>
            </a:r>
            <a:r>
              <a:rPr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njihov (za muški rod)	NE DEKLINIRA 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EARUM</a:t>
            </a:r>
            <a:r>
              <a:rPr lang="hr-H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njihov (za ženski rod)</a:t>
            </a:r>
            <a:endParaRPr/>
          </a:p>
        </p:txBody>
      </p:sp>
      <p:sp>
        <p:nvSpPr>
          <p:cNvPr id="147" name="Google Shape;147;p18"/>
          <p:cNvSpPr/>
          <p:nvPr/>
        </p:nvSpPr>
        <p:spPr>
          <a:xfrm>
            <a:off x="3635896" y="5661248"/>
            <a:ext cx="548711" cy="432048"/>
          </a:xfrm>
          <a:prstGeom prst="right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POVRATNO-POSVOJNA ZAMJENICA </a:t>
            </a:r>
            <a:b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PRONOMEN POSSESSIVUM REFLEXIVUM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/>
          <p:cNvSpPr txBox="1"/>
          <p:nvPr>
            <p:ph idx="1" type="body"/>
          </p:nvPr>
        </p:nvSpPr>
        <p:spPr>
          <a:xfrm>
            <a:off x="457200" y="1600201"/>
            <a:ext cx="8229600" cy="1252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suus, sua, suum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467544" y="2852936"/>
            <a:ext cx="252028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Habeo </a:t>
            </a: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meum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librum.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Habes </a:t>
            </a: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tuum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librum.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Habet </a:t>
            </a: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suum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librum.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Habent </a:t>
            </a: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suum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librum.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9"/>
          <p:cNvSpPr txBox="1"/>
          <p:nvPr/>
        </p:nvSpPr>
        <p:spPr>
          <a:xfrm>
            <a:off x="3491880" y="2852936"/>
            <a:ext cx="403244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Imam </a:t>
            </a: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svoju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knjigu.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Imaš </a:t>
            </a: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svoju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knjigu.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 </a:t>
            </a: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svoju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knjigu.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Imaju </a:t>
            </a:r>
            <a:r>
              <a:rPr b="1"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svoju</a:t>
            </a:r>
            <a:r>
              <a:rPr lang="hr-H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knjigu.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9"/>
          <p:cNvSpPr txBox="1"/>
          <p:nvPr/>
        </p:nvSpPr>
        <p:spPr>
          <a:xfrm>
            <a:off x="683568" y="4797152"/>
            <a:ext cx="7920880" cy="16970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 razliku od hrvatskog jezika, povratno –posvojna zamjenica u latinskom jeziku se odnosi samo na 3.lice singulara i plurala.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/>
        </p:nvSpPr>
        <p:spPr>
          <a:xfrm>
            <a:off x="323528" y="548680"/>
            <a:ext cx="3960440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-H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Usporedi</a:t>
            </a:r>
            <a:r>
              <a:rPr lang="hr-H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Amat </a:t>
            </a:r>
            <a:r>
              <a:rPr b="1" lang="hr-H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suam </a:t>
            </a:r>
            <a:r>
              <a:rPr lang="hr-H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uxorem.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Amat uxorem </a:t>
            </a:r>
            <a:r>
              <a:rPr b="1" lang="hr-H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eius</a:t>
            </a:r>
            <a:r>
              <a:rPr lang="hr-H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0"/>
          <p:cNvSpPr txBox="1"/>
          <p:nvPr/>
        </p:nvSpPr>
        <p:spPr>
          <a:xfrm>
            <a:off x="4427984" y="3867441"/>
            <a:ext cx="410445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Voli </a:t>
            </a:r>
            <a:r>
              <a:rPr b="1" lang="hr-H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svoju</a:t>
            </a:r>
            <a:r>
              <a:rPr lang="hr-H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ženu.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Voli </a:t>
            </a:r>
            <a:r>
              <a:rPr b="1" lang="hr-H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njegovu</a:t>
            </a:r>
            <a:r>
              <a:rPr lang="hr-H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ženu.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Slikovni rezultat za il aime sa femme dessin" id="163" name="Google Shape;163;p20"/>
          <p:cNvSpPr/>
          <p:nvPr/>
        </p:nvSpPr>
        <p:spPr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72250" y="1340768"/>
            <a:ext cx="3971972" cy="2226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>
            <p:ph type="title"/>
          </p:nvPr>
        </p:nvSpPr>
        <p:spPr>
          <a:xfrm>
            <a:off x="28600" y="119675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Mihi mea, tibi tua placent.</a:t>
            </a:r>
            <a:b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Labor tuus, mi discipule, laudabilis est.</a:t>
            </a:r>
            <a:b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Raro homines sorte sua contenti sunt.</a:t>
            </a:r>
            <a:b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hr-H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Sapiens omnia sua secum portat.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1"/>
          <p:cNvSpPr txBox="1"/>
          <p:nvPr>
            <p:ph idx="1" type="body"/>
          </p:nvPr>
        </p:nvSpPr>
        <p:spPr>
          <a:xfrm>
            <a:off x="251520" y="3068960"/>
            <a:ext cx="8712968" cy="36618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placeo, 2. placui, placitum - </a:t>
            </a:r>
            <a:r>
              <a:rPr b="0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sviđati se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labor, -oris, m. - </a:t>
            </a:r>
            <a:r>
              <a:rPr b="0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rad, napor, trud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discipulus, -i, m. - </a:t>
            </a:r>
            <a:r>
              <a:rPr b="0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učenik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laudabilis, -e - </a:t>
            </a:r>
            <a:r>
              <a:rPr b="0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vrijedan hvale, pohvalan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raro </a:t>
            </a:r>
            <a:r>
              <a:rPr b="1" i="1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(prilog) - </a:t>
            </a:r>
            <a:r>
              <a:rPr b="0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rijetko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sors, sortis, f. – </a:t>
            </a:r>
            <a:r>
              <a:rPr b="0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sudbina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contentus, 3 -  </a:t>
            </a:r>
            <a:r>
              <a:rPr b="0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zadovoljan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sapiens, -ntis, m. - </a:t>
            </a:r>
            <a:r>
              <a:rPr b="0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mudrac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omnis, -e - </a:t>
            </a:r>
            <a:r>
              <a:rPr b="0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sav; svaki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porto, 1. - </a:t>
            </a:r>
            <a:r>
              <a:rPr b="0" i="0" lang="hr-H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nositi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